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0"/>
  </p:notesMasterIdLst>
  <p:sldIdLst>
    <p:sldId id="256" r:id="rId2"/>
    <p:sldId id="257" r:id="rId3"/>
    <p:sldId id="258" r:id="rId4"/>
    <p:sldId id="263" r:id="rId5"/>
    <p:sldId id="260" r:id="rId6"/>
    <p:sldId id="261" r:id="rId7"/>
    <p:sldId id="265"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5B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72466"/>
  </p:normalViewPr>
  <p:slideViewPr>
    <p:cSldViewPr snapToGrid="0">
      <p:cViewPr varScale="1">
        <p:scale>
          <a:sx n="90" d="100"/>
          <a:sy n="90" d="100"/>
        </p:scale>
        <p:origin x="21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32C9D-AB5F-43B5-9D24-3D03A73495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96C871-732D-4BEC-9B6E-6102C4C4332F}">
      <dgm:prSet/>
      <dgm:spPr/>
      <dgm:t>
        <a:bodyPr/>
        <a:lstStyle/>
        <a:p>
          <a:r>
            <a:rPr lang="en-US" b="0" baseline="0" dirty="0">
              <a:solidFill>
                <a:schemeClr val="bg1"/>
              </a:solidFill>
            </a:rPr>
            <a:t>Are you wanting to make enough for fun money through high school or start a career</a:t>
          </a:r>
          <a:endParaRPr lang="en-US" dirty="0">
            <a:solidFill>
              <a:schemeClr val="bg1"/>
            </a:solidFill>
          </a:endParaRPr>
        </a:p>
      </dgm:t>
    </dgm:pt>
    <dgm:pt modelId="{994358F1-52E8-4425-9395-AE13E2E6F704}" type="parTrans" cxnId="{16249429-31CE-424D-931D-F56499EBB692}">
      <dgm:prSet/>
      <dgm:spPr/>
      <dgm:t>
        <a:bodyPr/>
        <a:lstStyle/>
        <a:p>
          <a:endParaRPr lang="en-US"/>
        </a:p>
      </dgm:t>
    </dgm:pt>
    <dgm:pt modelId="{BF55F771-BAF4-4BB7-8EB2-86F5E8D17D44}" type="sibTrans" cxnId="{16249429-31CE-424D-931D-F56499EBB692}">
      <dgm:prSet/>
      <dgm:spPr/>
      <dgm:t>
        <a:bodyPr/>
        <a:lstStyle/>
        <a:p>
          <a:endParaRPr lang="en-US"/>
        </a:p>
      </dgm:t>
    </dgm:pt>
    <dgm:pt modelId="{EE4403C6-9AB6-4B78-A113-700F7E2EAB4D}">
      <dgm:prSet/>
      <dgm:spPr>
        <a:solidFill>
          <a:schemeClr val="tx2"/>
        </a:solidFill>
      </dgm:spPr>
      <dgm:t>
        <a:bodyPr/>
        <a:lstStyle/>
        <a:p>
          <a:r>
            <a:rPr lang="en-US" b="0" baseline="0" dirty="0">
              <a:solidFill>
                <a:schemeClr val="bg1"/>
              </a:solidFill>
            </a:rPr>
            <a:t>How much do you need to charge to make money</a:t>
          </a:r>
          <a:endParaRPr lang="en-US" dirty="0">
            <a:solidFill>
              <a:schemeClr val="bg1"/>
            </a:solidFill>
          </a:endParaRPr>
        </a:p>
      </dgm:t>
    </dgm:pt>
    <dgm:pt modelId="{40F74D7C-DD23-44A8-AFED-111AC3E65E84}" type="parTrans" cxnId="{02B7F671-E5BE-4B54-98E9-B072EA7833C4}">
      <dgm:prSet/>
      <dgm:spPr/>
      <dgm:t>
        <a:bodyPr/>
        <a:lstStyle/>
        <a:p>
          <a:endParaRPr lang="en-US"/>
        </a:p>
      </dgm:t>
    </dgm:pt>
    <dgm:pt modelId="{AB01A2A6-34F4-4911-9970-28511A1A7E29}" type="sibTrans" cxnId="{02B7F671-E5BE-4B54-98E9-B072EA7833C4}">
      <dgm:prSet/>
      <dgm:spPr/>
      <dgm:t>
        <a:bodyPr/>
        <a:lstStyle/>
        <a:p>
          <a:endParaRPr lang="en-US"/>
        </a:p>
      </dgm:t>
    </dgm:pt>
    <dgm:pt modelId="{80AC85E0-1DE1-4D08-A64D-E0ED607D5470}">
      <dgm:prSet/>
      <dgm:spPr/>
      <dgm:t>
        <a:bodyPr/>
        <a:lstStyle/>
        <a:p>
          <a:r>
            <a:rPr lang="en-US" b="0" baseline="0" dirty="0">
              <a:solidFill>
                <a:schemeClr val="bg1"/>
              </a:solidFill>
            </a:rPr>
            <a:t>Do you have a paid-off lawn mower</a:t>
          </a:r>
          <a:endParaRPr lang="en-US" dirty="0">
            <a:solidFill>
              <a:schemeClr val="bg1"/>
            </a:solidFill>
          </a:endParaRPr>
        </a:p>
      </dgm:t>
    </dgm:pt>
    <dgm:pt modelId="{DBE08DEE-DEA4-40AF-A8C1-4CAFE9919D44}" type="parTrans" cxnId="{48340EB3-141A-4E9A-99A4-E39CC8EB2FCE}">
      <dgm:prSet/>
      <dgm:spPr/>
      <dgm:t>
        <a:bodyPr/>
        <a:lstStyle/>
        <a:p>
          <a:endParaRPr lang="en-US"/>
        </a:p>
      </dgm:t>
    </dgm:pt>
    <dgm:pt modelId="{4EE630D6-96A0-40AE-A945-280551D8DEBA}" type="sibTrans" cxnId="{48340EB3-141A-4E9A-99A4-E39CC8EB2FCE}">
      <dgm:prSet/>
      <dgm:spPr/>
      <dgm:t>
        <a:bodyPr/>
        <a:lstStyle/>
        <a:p>
          <a:endParaRPr lang="en-US"/>
        </a:p>
      </dgm:t>
    </dgm:pt>
    <dgm:pt modelId="{DE774AD2-A127-41E7-AA4C-491549BC59F9}">
      <dgm:prSet/>
      <dgm:spPr/>
      <dgm:t>
        <a:bodyPr/>
        <a:lstStyle/>
        <a:p>
          <a:r>
            <a:rPr lang="en-US" b="0" baseline="0" dirty="0">
              <a:solidFill>
                <a:schemeClr val="bg1"/>
              </a:solidFill>
            </a:rPr>
            <a:t>Are your parents paying for the gas and new blades</a:t>
          </a:r>
          <a:endParaRPr lang="en-US" dirty="0">
            <a:solidFill>
              <a:schemeClr val="bg1"/>
            </a:solidFill>
          </a:endParaRPr>
        </a:p>
      </dgm:t>
    </dgm:pt>
    <dgm:pt modelId="{ABF3A17E-DB4A-488A-8781-C36CE6A05BA1}" type="parTrans" cxnId="{4A344479-6791-46A7-9D7B-0B3FC71C1DB8}">
      <dgm:prSet/>
      <dgm:spPr/>
      <dgm:t>
        <a:bodyPr/>
        <a:lstStyle/>
        <a:p>
          <a:endParaRPr lang="en-US"/>
        </a:p>
      </dgm:t>
    </dgm:pt>
    <dgm:pt modelId="{6C0992F3-FCBD-473F-8C6F-7483DB0A039B}" type="sibTrans" cxnId="{4A344479-6791-46A7-9D7B-0B3FC71C1DB8}">
      <dgm:prSet/>
      <dgm:spPr/>
      <dgm:t>
        <a:bodyPr/>
        <a:lstStyle/>
        <a:p>
          <a:endParaRPr lang="en-US"/>
        </a:p>
      </dgm:t>
    </dgm:pt>
    <dgm:pt modelId="{C53BEAE6-AFDA-415E-BBBF-557A4BFA182F}">
      <dgm:prSet/>
      <dgm:spPr>
        <a:solidFill>
          <a:schemeClr val="tx2"/>
        </a:solidFill>
      </dgm:spPr>
      <dgm:t>
        <a:bodyPr/>
        <a:lstStyle/>
        <a:p>
          <a:r>
            <a:rPr lang="en-US" b="0" baseline="0">
              <a:solidFill>
                <a:schemeClr val="bg1"/>
              </a:solidFill>
            </a:rPr>
            <a:t>How will you market your business</a:t>
          </a:r>
          <a:endParaRPr lang="en-US">
            <a:solidFill>
              <a:schemeClr val="bg1"/>
            </a:solidFill>
          </a:endParaRPr>
        </a:p>
      </dgm:t>
    </dgm:pt>
    <dgm:pt modelId="{B1D392AF-848C-4D59-A6BD-679CA4BE3F10}" type="parTrans" cxnId="{2644778C-282B-4452-B078-1725A7DE54DD}">
      <dgm:prSet/>
      <dgm:spPr/>
      <dgm:t>
        <a:bodyPr/>
        <a:lstStyle/>
        <a:p>
          <a:endParaRPr lang="en-US"/>
        </a:p>
      </dgm:t>
    </dgm:pt>
    <dgm:pt modelId="{2EDFE872-B0FC-45A5-837D-5AFB8182D190}" type="sibTrans" cxnId="{2644778C-282B-4452-B078-1725A7DE54DD}">
      <dgm:prSet/>
      <dgm:spPr/>
      <dgm:t>
        <a:bodyPr/>
        <a:lstStyle/>
        <a:p>
          <a:endParaRPr lang="en-US"/>
        </a:p>
      </dgm:t>
    </dgm:pt>
    <dgm:pt modelId="{6236B823-09BE-4AB7-82A1-042D94BB25FB}">
      <dgm:prSet/>
      <dgm:spPr/>
      <dgm:t>
        <a:bodyPr/>
        <a:lstStyle/>
        <a:p>
          <a:r>
            <a:rPr lang="en-US" b="0" baseline="0" dirty="0">
              <a:solidFill>
                <a:schemeClr val="bg1"/>
              </a:solidFill>
            </a:rPr>
            <a:t>Social media</a:t>
          </a:r>
          <a:endParaRPr lang="en-US" dirty="0">
            <a:solidFill>
              <a:schemeClr val="bg1"/>
            </a:solidFill>
          </a:endParaRPr>
        </a:p>
      </dgm:t>
    </dgm:pt>
    <dgm:pt modelId="{929B536B-B0D4-4021-93D5-30F6F5CCDD4D}" type="parTrans" cxnId="{B1086FD5-1508-4257-AB49-21AE5557FCA3}">
      <dgm:prSet/>
      <dgm:spPr/>
      <dgm:t>
        <a:bodyPr/>
        <a:lstStyle/>
        <a:p>
          <a:endParaRPr lang="en-US"/>
        </a:p>
      </dgm:t>
    </dgm:pt>
    <dgm:pt modelId="{5AF46052-590E-4188-9B47-CE89266EF558}" type="sibTrans" cxnId="{B1086FD5-1508-4257-AB49-21AE5557FCA3}">
      <dgm:prSet/>
      <dgm:spPr/>
      <dgm:t>
        <a:bodyPr/>
        <a:lstStyle/>
        <a:p>
          <a:endParaRPr lang="en-US"/>
        </a:p>
      </dgm:t>
    </dgm:pt>
    <dgm:pt modelId="{2A82A19F-5A06-4750-BB0D-183F039BD474}">
      <dgm:prSet/>
      <dgm:spPr/>
      <dgm:t>
        <a:bodyPr/>
        <a:lstStyle/>
        <a:p>
          <a:r>
            <a:rPr lang="en-US" b="0" baseline="0" dirty="0">
              <a:solidFill>
                <a:schemeClr val="bg1"/>
              </a:solidFill>
            </a:rPr>
            <a:t>Word of mouth through your neighborhood</a:t>
          </a:r>
          <a:endParaRPr lang="en-US" dirty="0">
            <a:solidFill>
              <a:schemeClr val="bg1"/>
            </a:solidFill>
          </a:endParaRPr>
        </a:p>
      </dgm:t>
    </dgm:pt>
    <dgm:pt modelId="{92DF71A1-77DF-41EC-B02D-671642A632AB}" type="parTrans" cxnId="{8F5CE69C-1A43-4DAF-A3BD-20CE71064579}">
      <dgm:prSet/>
      <dgm:spPr/>
      <dgm:t>
        <a:bodyPr/>
        <a:lstStyle/>
        <a:p>
          <a:endParaRPr lang="en-US"/>
        </a:p>
      </dgm:t>
    </dgm:pt>
    <dgm:pt modelId="{4C66FE35-6424-4009-9A3B-307DFFDE2BCA}" type="sibTrans" cxnId="{8F5CE69C-1A43-4DAF-A3BD-20CE71064579}">
      <dgm:prSet/>
      <dgm:spPr/>
      <dgm:t>
        <a:bodyPr/>
        <a:lstStyle/>
        <a:p>
          <a:endParaRPr lang="en-US"/>
        </a:p>
      </dgm:t>
    </dgm:pt>
    <dgm:pt modelId="{EC0AEF8F-6F97-4F5F-9F23-EAB42F45BD1B}">
      <dgm:prSet/>
      <dgm:spPr>
        <a:solidFill>
          <a:schemeClr val="tx2"/>
        </a:solidFill>
        <a:ln>
          <a:solidFill>
            <a:schemeClr val="bg2"/>
          </a:solidFill>
        </a:ln>
      </dgm:spPr>
      <dgm:t>
        <a:bodyPr/>
        <a:lstStyle/>
        <a:p>
          <a:r>
            <a:rPr lang="en-US" b="0" baseline="0">
              <a:solidFill>
                <a:schemeClr val="bg1"/>
              </a:solidFill>
            </a:rPr>
            <a:t>Short term or long term</a:t>
          </a:r>
          <a:endParaRPr lang="en-US">
            <a:solidFill>
              <a:schemeClr val="bg1"/>
            </a:solidFill>
          </a:endParaRPr>
        </a:p>
      </dgm:t>
    </dgm:pt>
    <dgm:pt modelId="{5D7DE343-5BAB-4FC1-B031-3C4BA817719C}" type="sibTrans" cxnId="{5EE98E98-7688-49F7-B793-0D9FD14D6BEF}">
      <dgm:prSet/>
      <dgm:spPr/>
      <dgm:t>
        <a:bodyPr/>
        <a:lstStyle/>
        <a:p>
          <a:endParaRPr lang="en-US"/>
        </a:p>
      </dgm:t>
    </dgm:pt>
    <dgm:pt modelId="{25280CA0-F58A-4B00-A56C-F05F95A9BD39}" type="parTrans" cxnId="{5EE98E98-7688-49F7-B793-0D9FD14D6BEF}">
      <dgm:prSet/>
      <dgm:spPr/>
      <dgm:t>
        <a:bodyPr/>
        <a:lstStyle/>
        <a:p>
          <a:endParaRPr lang="en-US"/>
        </a:p>
      </dgm:t>
    </dgm:pt>
    <dgm:pt modelId="{7C3A9728-7FF1-D845-976C-C618F8F8B0AE}" type="pres">
      <dgm:prSet presAssocID="{03432C9D-AB5F-43B5-9D24-3D03A734959E}" presName="linear" presStyleCnt="0">
        <dgm:presLayoutVars>
          <dgm:animLvl val="lvl"/>
          <dgm:resizeHandles val="exact"/>
        </dgm:presLayoutVars>
      </dgm:prSet>
      <dgm:spPr/>
    </dgm:pt>
    <dgm:pt modelId="{B3578F39-688E-274B-8D56-10269BEA7E43}" type="pres">
      <dgm:prSet presAssocID="{EC0AEF8F-6F97-4F5F-9F23-EAB42F45BD1B}" presName="parentText" presStyleLbl="node1" presStyleIdx="0" presStyleCnt="3">
        <dgm:presLayoutVars>
          <dgm:chMax val="0"/>
          <dgm:bulletEnabled val="1"/>
        </dgm:presLayoutVars>
      </dgm:prSet>
      <dgm:spPr/>
    </dgm:pt>
    <dgm:pt modelId="{E5A2B40D-7AD8-7D4E-B071-D94072D2E0C1}" type="pres">
      <dgm:prSet presAssocID="{EC0AEF8F-6F97-4F5F-9F23-EAB42F45BD1B}" presName="childText" presStyleLbl="revTx" presStyleIdx="0" presStyleCnt="3">
        <dgm:presLayoutVars>
          <dgm:bulletEnabled val="1"/>
        </dgm:presLayoutVars>
      </dgm:prSet>
      <dgm:spPr/>
    </dgm:pt>
    <dgm:pt modelId="{9FD483F7-BF86-B64C-88EF-40D3E6D43BEB}" type="pres">
      <dgm:prSet presAssocID="{EE4403C6-9AB6-4B78-A113-700F7E2EAB4D}" presName="parentText" presStyleLbl="node1" presStyleIdx="1" presStyleCnt="3">
        <dgm:presLayoutVars>
          <dgm:chMax val="0"/>
          <dgm:bulletEnabled val="1"/>
        </dgm:presLayoutVars>
      </dgm:prSet>
      <dgm:spPr/>
    </dgm:pt>
    <dgm:pt modelId="{73A16BBA-B8D1-0A4A-95BF-4205AB4BF62F}" type="pres">
      <dgm:prSet presAssocID="{EE4403C6-9AB6-4B78-A113-700F7E2EAB4D}" presName="childText" presStyleLbl="revTx" presStyleIdx="1" presStyleCnt="3">
        <dgm:presLayoutVars>
          <dgm:bulletEnabled val="1"/>
        </dgm:presLayoutVars>
      </dgm:prSet>
      <dgm:spPr/>
    </dgm:pt>
    <dgm:pt modelId="{C7663683-E4C0-164B-8861-A4BA8C74C612}" type="pres">
      <dgm:prSet presAssocID="{C53BEAE6-AFDA-415E-BBBF-557A4BFA182F}" presName="parentText" presStyleLbl="node1" presStyleIdx="2" presStyleCnt="3">
        <dgm:presLayoutVars>
          <dgm:chMax val="0"/>
          <dgm:bulletEnabled val="1"/>
        </dgm:presLayoutVars>
      </dgm:prSet>
      <dgm:spPr/>
    </dgm:pt>
    <dgm:pt modelId="{DC65070B-FC43-B64F-8E2D-E93589485AB5}" type="pres">
      <dgm:prSet presAssocID="{C53BEAE6-AFDA-415E-BBBF-557A4BFA182F}" presName="childText" presStyleLbl="revTx" presStyleIdx="2" presStyleCnt="3">
        <dgm:presLayoutVars>
          <dgm:bulletEnabled val="1"/>
        </dgm:presLayoutVars>
      </dgm:prSet>
      <dgm:spPr/>
    </dgm:pt>
  </dgm:ptLst>
  <dgm:cxnLst>
    <dgm:cxn modelId="{16249429-31CE-424D-931D-F56499EBB692}" srcId="{EC0AEF8F-6F97-4F5F-9F23-EAB42F45BD1B}" destId="{1F96C871-732D-4BEC-9B6E-6102C4C4332F}" srcOrd="0" destOrd="0" parTransId="{994358F1-52E8-4425-9395-AE13E2E6F704}" sibTransId="{BF55F771-BAF4-4BB7-8EB2-86F5E8D17D44}"/>
    <dgm:cxn modelId="{8DD7A431-0C87-3A41-886A-AE1710826251}" type="presOf" srcId="{03432C9D-AB5F-43B5-9D24-3D03A734959E}" destId="{7C3A9728-7FF1-D845-976C-C618F8F8B0AE}" srcOrd="0" destOrd="0" presId="urn:microsoft.com/office/officeart/2005/8/layout/vList2"/>
    <dgm:cxn modelId="{95E43434-0796-7548-92F9-EFE1E79E8854}" type="presOf" srcId="{6236B823-09BE-4AB7-82A1-042D94BB25FB}" destId="{DC65070B-FC43-B64F-8E2D-E93589485AB5}" srcOrd="0" destOrd="0" presId="urn:microsoft.com/office/officeart/2005/8/layout/vList2"/>
    <dgm:cxn modelId="{8C23204D-8AF3-584E-8032-ABFE27C29062}" type="presOf" srcId="{EE4403C6-9AB6-4B78-A113-700F7E2EAB4D}" destId="{9FD483F7-BF86-B64C-88EF-40D3E6D43BEB}" srcOrd="0" destOrd="0" presId="urn:microsoft.com/office/officeart/2005/8/layout/vList2"/>
    <dgm:cxn modelId="{E0C13C68-8489-1442-AC0D-9EA7E8C6D9D9}" type="presOf" srcId="{2A82A19F-5A06-4750-BB0D-183F039BD474}" destId="{DC65070B-FC43-B64F-8E2D-E93589485AB5}" srcOrd="0" destOrd="1" presId="urn:microsoft.com/office/officeart/2005/8/layout/vList2"/>
    <dgm:cxn modelId="{02B7F671-E5BE-4B54-98E9-B072EA7833C4}" srcId="{03432C9D-AB5F-43B5-9D24-3D03A734959E}" destId="{EE4403C6-9AB6-4B78-A113-700F7E2EAB4D}" srcOrd="1" destOrd="0" parTransId="{40F74D7C-DD23-44A8-AFED-111AC3E65E84}" sibTransId="{AB01A2A6-34F4-4911-9970-28511A1A7E29}"/>
    <dgm:cxn modelId="{221DB178-7F93-B640-A56A-0A61C0DDE2A5}" type="presOf" srcId="{1F96C871-732D-4BEC-9B6E-6102C4C4332F}" destId="{E5A2B40D-7AD8-7D4E-B071-D94072D2E0C1}" srcOrd="0" destOrd="0" presId="urn:microsoft.com/office/officeart/2005/8/layout/vList2"/>
    <dgm:cxn modelId="{4A344479-6791-46A7-9D7B-0B3FC71C1DB8}" srcId="{EE4403C6-9AB6-4B78-A113-700F7E2EAB4D}" destId="{DE774AD2-A127-41E7-AA4C-491549BC59F9}" srcOrd="1" destOrd="0" parTransId="{ABF3A17E-DB4A-488A-8781-C36CE6A05BA1}" sibTransId="{6C0992F3-FCBD-473F-8C6F-7483DB0A039B}"/>
    <dgm:cxn modelId="{D12AAB86-8F3D-914E-B4C0-C12B6CDA27BD}" type="presOf" srcId="{C53BEAE6-AFDA-415E-BBBF-557A4BFA182F}" destId="{C7663683-E4C0-164B-8861-A4BA8C74C612}" srcOrd="0" destOrd="0" presId="urn:microsoft.com/office/officeart/2005/8/layout/vList2"/>
    <dgm:cxn modelId="{2644778C-282B-4452-B078-1725A7DE54DD}" srcId="{03432C9D-AB5F-43B5-9D24-3D03A734959E}" destId="{C53BEAE6-AFDA-415E-BBBF-557A4BFA182F}" srcOrd="2" destOrd="0" parTransId="{B1D392AF-848C-4D59-A6BD-679CA4BE3F10}" sibTransId="{2EDFE872-B0FC-45A5-837D-5AFB8182D190}"/>
    <dgm:cxn modelId="{5EE98E98-7688-49F7-B793-0D9FD14D6BEF}" srcId="{03432C9D-AB5F-43B5-9D24-3D03A734959E}" destId="{EC0AEF8F-6F97-4F5F-9F23-EAB42F45BD1B}" srcOrd="0" destOrd="0" parTransId="{25280CA0-F58A-4B00-A56C-F05F95A9BD39}" sibTransId="{5D7DE343-5BAB-4FC1-B031-3C4BA817719C}"/>
    <dgm:cxn modelId="{8F5CE69C-1A43-4DAF-A3BD-20CE71064579}" srcId="{C53BEAE6-AFDA-415E-BBBF-557A4BFA182F}" destId="{2A82A19F-5A06-4750-BB0D-183F039BD474}" srcOrd="1" destOrd="0" parTransId="{92DF71A1-77DF-41EC-B02D-671642A632AB}" sibTransId="{4C66FE35-6424-4009-9A3B-307DFFDE2BCA}"/>
    <dgm:cxn modelId="{7CD674AF-A71D-0140-B9BC-8BF0B4BF150A}" type="presOf" srcId="{DE774AD2-A127-41E7-AA4C-491549BC59F9}" destId="{73A16BBA-B8D1-0A4A-95BF-4205AB4BF62F}" srcOrd="0" destOrd="1" presId="urn:microsoft.com/office/officeart/2005/8/layout/vList2"/>
    <dgm:cxn modelId="{48340EB3-141A-4E9A-99A4-E39CC8EB2FCE}" srcId="{EE4403C6-9AB6-4B78-A113-700F7E2EAB4D}" destId="{80AC85E0-1DE1-4D08-A64D-E0ED607D5470}" srcOrd="0" destOrd="0" parTransId="{DBE08DEE-DEA4-40AF-A8C1-4CAFE9919D44}" sibTransId="{4EE630D6-96A0-40AE-A945-280551D8DEBA}"/>
    <dgm:cxn modelId="{A41B7AC6-14DF-664A-8A78-36B0217D37C3}" type="presOf" srcId="{80AC85E0-1DE1-4D08-A64D-E0ED607D5470}" destId="{73A16BBA-B8D1-0A4A-95BF-4205AB4BF62F}" srcOrd="0" destOrd="0" presId="urn:microsoft.com/office/officeart/2005/8/layout/vList2"/>
    <dgm:cxn modelId="{263F54CB-9DC6-E347-9C66-A8670345EB35}" type="presOf" srcId="{EC0AEF8F-6F97-4F5F-9F23-EAB42F45BD1B}" destId="{B3578F39-688E-274B-8D56-10269BEA7E43}" srcOrd="0" destOrd="0" presId="urn:microsoft.com/office/officeart/2005/8/layout/vList2"/>
    <dgm:cxn modelId="{B1086FD5-1508-4257-AB49-21AE5557FCA3}" srcId="{C53BEAE6-AFDA-415E-BBBF-557A4BFA182F}" destId="{6236B823-09BE-4AB7-82A1-042D94BB25FB}" srcOrd="0" destOrd="0" parTransId="{929B536B-B0D4-4021-93D5-30F6F5CCDD4D}" sibTransId="{5AF46052-590E-4188-9B47-CE89266EF558}"/>
    <dgm:cxn modelId="{45F9CC57-8912-7C44-B06D-75B839D52099}" type="presParOf" srcId="{7C3A9728-7FF1-D845-976C-C618F8F8B0AE}" destId="{B3578F39-688E-274B-8D56-10269BEA7E43}" srcOrd="0" destOrd="0" presId="urn:microsoft.com/office/officeart/2005/8/layout/vList2"/>
    <dgm:cxn modelId="{588864A7-3EE0-A447-80FD-43B788F10892}" type="presParOf" srcId="{7C3A9728-7FF1-D845-976C-C618F8F8B0AE}" destId="{E5A2B40D-7AD8-7D4E-B071-D94072D2E0C1}" srcOrd="1" destOrd="0" presId="urn:microsoft.com/office/officeart/2005/8/layout/vList2"/>
    <dgm:cxn modelId="{759A6DF4-5D0A-DC45-ACE2-FDCA333AC166}" type="presParOf" srcId="{7C3A9728-7FF1-D845-976C-C618F8F8B0AE}" destId="{9FD483F7-BF86-B64C-88EF-40D3E6D43BEB}" srcOrd="2" destOrd="0" presId="urn:microsoft.com/office/officeart/2005/8/layout/vList2"/>
    <dgm:cxn modelId="{37FDFDCE-39A1-6043-811F-B1974864B00B}" type="presParOf" srcId="{7C3A9728-7FF1-D845-976C-C618F8F8B0AE}" destId="{73A16BBA-B8D1-0A4A-95BF-4205AB4BF62F}" srcOrd="3" destOrd="0" presId="urn:microsoft.com/office/officeart/2005/8/layout/vList2"/>
    <dgm:cxn modelId="{5198ACEE-F570-2F40-91C8-43EFD6BDF0B8}" type="presParOf" srcId="{7C3A9728-7FF1-D845-976C-C618F8F8B0AE}" destId="{C7663683-E4C0-164B-8861-A4BA8C74C612}" srcOrd="4" destOrd="0" presId="urn:microsoft.com/office/officeart/2005/8/layout/vList2"/>
    <dgm:cxn modelId="{EF53B8CE-00F2-3544-8E9B-0C005ACC1C68}" type="presParOf" srcId="{7C3A9728-7FF1-D845-976C-C618F8F8B0AE}" destId="{DC65070B-FC43-B64F-8E2D-E93589485AB5}" srcOrd="5" destOrd="0" presId="urn:microsoft.com/office/officeart/2005/8/layout/vList2"/>
  </dgm:cxnLst>
  <dgm:bg>
    <a:solidFill>
      <a:schemeClr val="accent6">
        <a:lumMod val="75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78F39-688E-274B-8D56-10269BEA7E43}">
      <dsp:nvSpPr>
        <dsp:cNvPr id="0" name=""/>
        <dsp:cNvSpPr/>
      </dsp:nvSpPr>
      <dsp:spPr>
        <a:xfrm>
          <a:off x="0" y="74819"/>
          <a:ext cx="7729728" cy="491399"/>
        </a:xfrm>
        <a:prstGeom prst="roundRect">
          <a:avLst/>
        </a:prstGeom>
        <a:solidFill>
          <a:schemeClr val="tx2"/>
        </a:solid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a:solidFill>
                <a:schemeClr val="bg1"/>
              </a:solidFill>
            </a:rPr>
            <a:t>Short term or long term</a:t>
          </a:r>
          <a:endParaRPr lang="en-US" sz="2100" kern="1200">
            <a:solidFill>
              <a:schemeClr val="bg1"/>
            </a:solidFill>
          </a:endParaRPr>
        </a:p>
      </dsp:txBody>
      <dsp:txXfrm>
        <a:off x="23988" y="98807"/>
        <a:ext cx="7681752" cy="443423"/>
      </dsp:txXfrm>
    </dsp:sp>
    <dsp:sp modelId="{E5A2B40D-7AD8-7D4E-B071-D94072D2E0C1}">
      <dsp:nvSpPr>
        <dsp:cNvPr id="0" name=""/>
        <dsp:cNvSpPr/>
      </dsp:nvSpPr>
      <dsp:spPr>
        <a:xfrm>
          <a:off x="0" y="566219"/>
          <a:ext cx="772972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1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kern="1200" baseline="0" dirty="0">
              <a:solidFill>
                <a:schemeClr val="bg1"/>
              </a:solidFill>
            </a:rPr>
            <a:t>Are you wanting to make enough for fun money through high school or start a career</a:t>
          </a:r>
          <a:endParaRPr lang="en-US" sz="1600" kern="1200" dirty="0">
            <a:solidFill>
              <a:schemeClr val="bg1"/>
            </a:solidFill>
          </a:endParaRPr>
        </a:p>
      </dsp:txBody>
      <dsp:txXfrm>
        <a:off x="0" y="566219"/>
        <a:ext cx="7729728" cy="347760"/>
      </dsp:txXfrm>
    </dsp:sp>
    <dsp:sp modelId="{9FD483F7-BF86-B64C-88EF-40D3E6D43BEB}">
      <dsp:nvSpPr>
        <dsp:cNvPr id="0" name=""/>
        <dsp:cNvSpPr/>
      </dsp:nvSpPr>
      <dsp:spPr>
        <a:xfrm>
          <a:off x="0" y="913980"/>
          <a:ext cx="7729728" cy="491399"/>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solidFill>
                <a:schemeClr val="bg1"/>
              </a:solidFill>
            </a:rPr>
            <a:t>How much do you need to charge to make money</a:t>
          </a:r>
          <a:endParaRPr lang="en-US" sz="2100" kern="1200" dirty="0">
            <a:solidFill>
              <a:schemeClr val="bg1"/>
            </a:solidFill>
          </a:endParaRPr>
        </a:p>
      </dsp:txBody>
      <dsp:txXfrm>
        <a:off x="23988" y="937968"/>
        <a:ext cx="7681752" cy="443423"/>
      </dsp:txXfrm>
    </dsp:sp>
    <dsp:sp modelId="{73A16BBA-B8D1-0A4A-95BF-4205AB4BF62F}">
      <dsp:nvSpPr>
        <dsp:cNvPr id="0" name=""/>
        <dsp:cNvSpPr/>
      </dsp:nvSpPr>
      <dsp:spPr>
        <a:xfrm>
          <a:off x="0" y="1405379"/>
          <a:ext cx="772972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1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kern="1200" baseline="0" dirty="0">
              <a:solidFill>
                <a:schemeClr val="bg1"/>
              </a:solidFill>
            </a:rPr>
            <a:t>Do you have a paid-off lawn mower</a:t>
          </a:r>
          <a:endParaRPr lang="en-US" sz="1600" kern="1200" dirty="0">
            <a:solidFill>
              <a:schemeClr val="bg1"/>
            </a:solidFill>
          </a:endParaRPr>
        </a:p>
        <a:p>
          <a:pPr marL="171450" lvl="1" indent="-171450" algn="l" defTabSz="711200">
            <a:lnSpc>
              <a:spcPct val="90000"/>
            </a:lnSpc>
            <a:spcBef>
              <a:spcPct val="0"/>
            </a:spcBef>
            <a:spcAft>
              <a:spcPct val="20000"/>
            </a:spcAft>
            <a:buChar char="•"/>
          </a:pPr>
          <a:r>
            <a:rPr lang="en-US" sz="1600" b="0" kern="1200" baseline="0" dirty="0">
              <a:solidFill>
                <a:schemeClr val="bg1"/>
              </a:solidFill>
            </a:rPr>
            <a:t>Are your parents paying for the gas and new blades</a:t>
          </a:r>
          <a:endParaRPr lang="en-US" sz="1600" kern="1200" dirty="0">
            <a:solidFill>
              <a:schemeClr val="bg1"/>
            </a:solidFill>
          </a:endParaRPr>
        </a:p>
      </dsp:txBody>
      <dsp:txXfrm>
        <a:off x="0" y="1405379"/>
        <a:ext cx="7729728" cy="532507"/>
      </dsp:txXfrm>
    </dsp:sp>
    <dsp:sp modelId="{C7663683-E4C0-164B-8861-A4BA8C74C612}">
      <dsp:nvSpPr>
        <dsp:cNvPr id="0" name=""/>
        <dsp:cNvSpPr/>
      </dsp:nvSpPr>
      <dsp:spPr>
        <a:xfrm>
          <a:off x="0" y="1937887"/>
          <a:ext cx="7729728" cy="491399"/>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a:solidFill>
                <a:schemeClr val="bg1"/>
              </a:solidFill>
            </a:rPr>
            <a:t>How will you market your business</a:t>
          </a:r>
          <a:endParaRPr lang="en-US" sz="2100" kern="1200">
            <a:solidFill>
              <a:schemeClr val="bg1"/>
            </a:solidFill>
          </a:endParaRPr>
        </a:p>
      </dsp:txBody>
      <dsp:txXfrm>
        <a:off x="23988" y="1961875"/>
        <a:ext cx="7681752" cy="443423"/>
      </dsp:txXfrm>
    </dsp:sp>
    <dsp:sp modelId="{DC65070B-FC43-B64F-8E2D-E93589485AB5}">
      <dsp:nvSpPr>
        <dsp:cNvPr id="0" name=""/>
        <dsp:cNvSpPr/>
      </dsp:nvSpPr>
      <dsp:spPr>
        <a:xfrm>
          <a:off x="0" y="2429287"/>
          <a:ext cx="772972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1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kern="1200" baseline="0" dirty="0">
              <a:solidFill>
                <a:schemeClr val="bg1"/>
              </a:solidFill>
            </a:rPr>
            <a:t>Social media</a:t>
          </a:r>
          <a:endParaRPr lang="en-US" sz="1600" kern="1200" dirty="0">
            <a:solidFill>
              <a:schemeClr val="bg1"/>
            </a:solidFill>
          </a:endParaRPr>
        </a:p>
        <a:p>
          <a:pPr marL="171450" lvl="1" indent="-171450" algn="l" defTabSz="711200">
            <a:lnSpc>
              <a:spcPct val="90000"/>
            </a:lnSpc>
            <a:spcBef>
              <a:spcPct val="0"/>
            </a:spcBef>
            <a:spcAft>
              <a:spcPct val="20000"/>
            </a:spcAft>
            <a:buChar char="•"/>
          </a:pPr>
          <a:r>
            <a:rPr lang="en-US" sz="1600" b="0" kern="1200" baseline="0" dirty="0">
              <a:solidFill>
                <a:schemeClr val="bg1"/>
              </a:solidFill>
            </a:rPr>
            <a:t>Word of mouth through your neighborhood</a:t>
          </a:r>
          <a:endParaRPr lang="en-US" sz="1600" kern="1200" dirty="0">
            <a:solidFill>
              <a:schemeClr val="bg1"/>
            </a:solidFill>
          </a:endParaRPr>
        </a:p>
      </dsp:txBody>
      <dsp:txXfrm>
        <a:off x="0" y="2429287"/>
        <a:ext cx="7729728" cy="5325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00106-AB94-4B48-802B-87F7289AE1B3}" type="datetimeFigureOut">
              <a:t>8/13/24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5F5E4-490C-4644-BB2E-0166F1109DE1}" type="slidenum">
              <a:t>‹#›</a:t>
            </a:fld>
            <a:endParaRPr lang="en-US"/>
          </a:p>
        </p:txBody>
      </p:sp>
    </p:spTree>
    <p:extLst>
      <p:ext uri="{BB962C8B-B14F-4D97-AF65-F5344CB8AC3E}">
        <p14:creationId xmlns:p14="http://schemas.microsoft.com/office/powerpoint/2010/main" val="363474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9C5F5E4-490C-4644-BB2E-0166F1109DE1}" type="slidenum">
              <a:t>1</a:t>
            </a:fld>
            <a:endParaRPr lang="en-US"/>
          </a:p>
        </p:txBody>
      </p:sp>
    </p:spTree>
    <p:extLst>
      <p:ext uri="{BB962C8B-B14F-4D97-AF65-F5344CB8AC3E}">
        <p14:creationId xmlns:p14="http://schemas.microsoft.com/office/powerpoint/2010/main" val="412032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business plan is like a roadmap for a business. It's a document that outlines what a business is all about, its goals, how it will make money, and how it will grow. It is kind of like a game plan that helps business owners make informed decisions and attract investors. It's important because it helps keep things organized and gives a clear direction for the business.</a:t>
            </a:r>
          </a:p>
          <a:p>
            <a:endParaRPr lang="en-US">
              <a:cs typeface="Calibri"/>
            </a:endParaRPr>
          </a:p>
        </p:txBody>
      </p:sp>
      <p:sp>
        <p:nvSpPr>
          <p:cNvPr id="4" name="Slide Number Placeholder 3"/>
          <p:cNvSpPr>
            <a:spLocks noGrp="1"/>
          </p:cNvSpPr>
          <p:nvPr>
            <p:ph type="sldNum" sz="quarter" idx="5"/>
          </p:nvPr>
        </p:nvSpPr>
        <p:spPr/>
        <p:txBody>
          <a:bodyPr/>
          <a:lstStyle/>
          <a:p>
            <a:fld id="{99C5F5E4-490C-4644-BB2E-0166F1109DE1}" type="slidenum">
              <a:t>2</a:t>
            </a:fld>
            <a:endParaRPr lang="en-US"/>
          </a:p>
        </p:txBody>
      </p:sp>
    </p:spTree>
    <p:extLst>
      <p:ext uri="{BB962C8B-B14F-4D97-AF65-F5344CB8AC3E}">
        <p14:creationId xmlns:p14="http://schemas.microsoft.com/office/powerpoint/2010/main" val="328491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example, if you were to own a lawn care business, there are many different topics that need to be thought about. For starters, is this a short term business to make extra money for the upcoming summer. Or are you planning to make this a life long career? Secondly, how much money do you need to make in order to make a profit? If you are buying a lawn mower you will be responsible for the payments. You will also be responsible for changing blades regularly and fuel costs. Lastly, how will you get customers for your business. There are many different marketing tactics that are proven beneficial, including social media and word of mouth.</a:t>
            </a:r>
          </a:p>
        </p:txBody>
      </p:sp>
      <p:sp>
        <p:nvSpPr>
          <p:cNvPr id="4" name="Slide Number Placeholder 3"/>
          <p:cNvSpPr>
            <a:spLocks noGrp="1"/>
          </p:cNvSpPr>
          <p:nvPr>
            <p:ph type="sldNum" sz="quarter" idx="5"/>
          </p:nvPr>
        </p:nvSpPr>
        <p:spPr/>
        <p:txBody>
          <a:bodyPr/>
          <a:lstStyle/>
          <a:p>
            <a:fld id="{99C5F5E4-490C-4644-BB2E-0166F1109DE1}" type="slidenum">
              <a:t>3</a:t>
            </a:fld>
            <a:endParaRPr lang="en-US"/>
          </a:p>
        </p:txBody>
      </p:sp>
    </p:spTree>
    <p:extLst>
      <p:ext uri="{BB962C8B-B14F-4D97-AF65-F5344CB8AC3E}">
        <p14:creationId xmlns:p14="http://schemas.microsoft.com/office/powerpoint/2010/main" val="22775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explaining your products and services, you have to keep it simple and fun. Think about what you're offering, whether a product or a helpful service. Choose something you actually enjoy doing! When you're excited about what you're offering, it's easier to explain and get others excited too. </a:t>
            </a:r>
          </a:p>
          <a:p>
            <a:endParaRPr lang="en-US" dirty="0">
              <a:cs typeface="Calibri"/>
            </a:endParaRPr>
          </a:p>
        </p:txBody>
      </p:sp>
      <p:sp>
        <p:nvSpPr>
          <p:cNvPr id="4" name="Slide Number Placeholder 3"/>
          <p:cNvSpPr>
            <a:spLocks noGrp="1"/>
          </p:cNvSpPr>
          <p:nvPr>
            <p:ph type="sldNum" sz="quarter" idx="5"/>
          </p:nvPr>
        </p:nvSpPr>
        <p:spPr/>
        <p:txBody>
          <a:bodyPr/>
          <a:lstStyle/>
          <a:p>
            <a:fld id="{99C5F5E4-490C-4644-BB2E-0166F1109DE1}" type="slidenum">
              <a:t>4</a:t>
            </a:fld>
            <a:endParaRPr lang="en-US"/>
          </a:p>
        </p:txBody>
      </p:sp>
    </p:spTree>
    <p:extLst>
      <p:ext uri="{BB962C8B-B14F-4D97-AF65-F5344CB8AC3E}">
        <p14:creationId xmlns:p14="http://schemas.microsoft.com/office/powerpoint/2010/main" val="97776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pretend you own a flower business. It is important to figure out your strengths &amp; weaknesses. Does your flower shop have a fast turnaround time compared to others in the local area? Do you have internal resources, such as someone who has worked in a flower shop before and are you allocating them well? Realizing what area your business is thriving or slacking in, will give you a better picture of areas you need to work on.</a:t>
            </a:r>
          </a:p>
        </p:txBody>
      </p:sp>
      <p:sp>
        <p:nvSpPr>
          <p:cNvPr id="4" name="Slide Number Placeholder 3"/>
          <p:cNvSpPr>
            <a:spLocks noGrp="1"/>
          </p:cNvSpPr>
          <p:nvPr>
            <p:ph type="sldNum" sz="quarter" idx="5"/>
          </p:nvPr>
        </p:nvSpPr>
        <p:spPr/>
        <p:txBody>
          <a:bodyPr/>
          <a:lstStyle/>
          <a:p>
            <a:fld id="{99C5F5E4-490C-4644-BB2E-0166F1109DE1}" type="slidenum">
              <a:t>5</a:t>
            </a:fld>
            <a:endParaRPr lang="en-US"/>
          </a:p>
        </p:txBody>
      </p:sp>
    </p:spTree>
    <p:extLst>
      <p:ext uri="{BB962C8B-B14F-4D97-AF65-F5344CB8AC3E}">
        <p14:creationId xmlns:p14="http://schemas.microsoft.com/office/powerpoint/2010/main" val="74071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say you are building a backyard greenhouse, and you are selling the produce locally. What opportunities or threats do you need to think about? Is your structure going to protect your plants. What will you do if your crop is ruined? Building relationships with other businesses in your local area can help. Writing everything out will help give you a clear picture of what can either help grow or hinder your success. Are there a lot of similarly structured competitors that are offering the same products as you? If so, it would be a great opportunity to try and work together to grow both of your businesses. Is there a larger market for your products? With a larger market, you have the opportunity to branch out with trying new vegetables. Are you able to gain positive media coverage in order to attract more customers? Building relationships with local farmers' markets or news stations can be a great addition to the marketing you are already doing. </a:t>
            </a:r>
          </a:p>
        </p:txBody>
      </p:sp>
      <p:sp>
        <p:nvSpPr>
          <p:cNvPr id="4" name="Slide Number Placeholder 3"/>
          <p:cNvSpPr>
            <a:spLocks noGrp="1"/>
          </p:cNvSpPr>
          <p:nvPr>
            <p:ph type="sldNum" sz="quarter" idx="5"/>
          </p:nvPr>
        </p:nvSpPr>
        <p:spPr/>
        <p:txBody>
          <a:bodyPr/>
          <a:lstStyle/>
          <a:p>
            <a:fld id="{99C5F5E4-490C-4644-BB2E-0166F1109DE1}" type="slidenum">
              <a:t>6</a:t>
            </a:fld>
            <a:endParaRPr lang="en-US"/>
          </a:p>
        </p:txBody>
      </p:sp>
    </p:spTree>
    <p:extLst>
      <p:ext uri="{BB962C8B-B14F-4D97-AF65-F5344CB8AC3E}">
        <p14:creationId xmlns:p14="http://schemas.microsoft.com/office/powerpoint/2010/main" val="21593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It is very important to know how you're going to fund your business. You can consider a few options like grants, investors, or even using your own savings. Grants are like free money that you can apply for if your business aligns with certain criteria. Investors are people who believe in your idea and provide funding in exchange for a share of your business. And of course, you can always use your own savings if you have some. It's all about finding the best fit for your business and your goals. Just remember, planning ahead and knowing your options will help you make the right choice.</a:t>
            </a:r>
          </a:p>
          <a:p>
            <a:endParaRPr lang="en-US" dirty="0"/>
          </a:p>
        </p:txBody>
      </p:sp>
      <p:sp>
        <p:nvSpPr>
          <p:cNvPr id="4" name="Slide Number Placeholder 3"/>
          <p:cNvSpPr>
            <a:spLocks noGrp="1"/>
          </p:cNvSpPr>
          <p:nvPr>
            <p:ph type="sldNum" sz="quarter" idx="5"/>
          </p:nvPr>
        </p:nvSpPr>
        <p:spPr/>
        <p:txBody>
          <a:bodyPr/>
          <a:lstStyle/>
          <a:p>
            <a:fld id="{99C5F5E4-490C-4644-BB2E-0166F1109DE1}" type="slidenum">
              <a:rPr lang="en-US" smtClean="0"/>
              <a:t>7</a:t>
            </a:fld>
            <a:endParaRPr lang="en-US"/>
          </a:p>
        </p:txBody>
      </p:sp>
    </p:spTree>
    <p:extLst>
      <p:ext uri="{BB962C8B-B14F-4D97-AF65-F5344CB8AC3E}">
        <p14:creationId xmlns:p14="http://schemas.microsoft.com/office/powerpoint/2010/main" val="90145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Allocating resources is also important. You can reach out to your parents for financial support, teachers for guidance, someone in a similar business for advice, or even friends for help. It's all about building a strong network and utilizing the resources around you. </a:t>
            </a:r>
          </a:p>
        </p:txBody>
      </p:sp>
      <p:sp>
        <p:nvSpPr>
          <p:cNvPr id="4" name="Slide Number Placeholder 3"/>
          <p:cNvSpPr>
            <a:spLocks noGrp="1"/>
          </p:cNvSpPr>
          <p:nvPr>
            <p:ph type="sldNum" sz="quarter" idx="5"/>
          </p:nvPr>
        </p:nvSpPr>
        <p:spPr/>
        <p:txBody>
          <a:bodyPr/>
          <a:lstStyle/>
          <a:p>
            <a:fld id="{99C5F5E4-490C-4644-BB2E-0166F1109DE1}" type="slidenum">
              <a:rPr lang="en-US" smtClean="0"/>
              <a:t>8</a:t>
            </a:fld>
            <a:endParaRPr lang="en-US"/>
          </a:p>
        </p:txBody>
      </p:sp>
    </p:spTree>
    <p:extLst>
      <p:ext uri="{BB962C8B-B14F-4D97-AF65-F5344CB8AC3E}">
        <p14:creationId xmlns:p14="http://schemas.microsoft.com/office/powerpoint/2010/main" val="158641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8/13/24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dirty="0"/>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dirty="0"/>
              <a:t>8/13/24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dirty="0"/>
              <a:t>8/13/24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dirty="0"/>
              <a:t>8/13/24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dirty="0"/>
              <a:t>8/13/24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8/13/24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8/13/24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8/13/24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5.xml"/><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ublicdomainpictures.net/en/view-image.php?image=14610&amp;picture=lawn-mower" TargetMode="External"/><Relationship Id="rId11" Type="http://schemas.microsoft.com/office/2007/relationships/diagramDrawing" Target="../diagrams/drawing1.xml"/><Relationship Id="rId5" Type="http://schemas.openxmlformats.org/officeDocument/2006/relationships/image" Target="../media/image4.jp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hyperlink" Target="https://www.pexels.com/photo/alface-fresh-vegetable-fresh-vegetables-garden-1820063/" TargetMode="External"/><Relationship Id="rId3" Type="http://schemas.openxmlformats.org/officeDocument/2006/relationships/slideLayout" Target="../slideLayouts/slideLayout4.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wallpaperflare.com/landscape-photography-of-yellow-petaled-flowers-meadow-mountains-wallpaper-mprfr" TargetMode="External"/><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4.xml"/><Relationship Id="rId7" Type="http://schemas.openxmlformats.org/officeDocument/2006/relationships/hyperlink" Target="http://www.sewcando.com/2019/06/hello-summer-craftastic-monday-link_23.html"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hyperlink" Target="https://www.google.com/url?sa=i&amp;url=https%3A%2F%2Fwww.popularmechanics.com%2Fhome%2Fa26063857%2Fdiy-greenhouse%2F&amp;psig=AOvVaw14JEFp_BiBkFjquGcI5g4L&amp;ust=1708529728480000&amp;source=images&amp;cd=vfe&amp;opi=89978449&amp;ved=0CBMQjRxqFwoTCPDO-K6fuoQDFQAAAAAdAAAAABAF" TargetMode="External"/><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hyperlink" Target="https://www.google.com/url?sa=i&amp;url=https%3A%2F%2Fwww.simplilearn.com%2Fresource-allocation-article&amp;psig=AOvVaw355RmxtOM0OatHo_Dca7_4&amp;ust=1708530985292000&amp;source=images&amp;cd=vfe&amp;opi=89978449&amp;ved=0CBMQjRxqFwoTCPC20YWkuoQDFQAAAAAdAAAAABAE"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A tractor in a field&#10;&#10;Description automatically generated">
            <a:extLst>
              <a:ext uri="{FF2B5EF4-FFF2-40B4-BE49-F238E27FC236}">
                <a16:creationId xmlns:a16="http://schemas.microsoft.com/office/drawing/2014/main" id="{97A0BF75-EEA8-33EA-59F8-92CFB3D9C481}"/>
              </a:ext>
            </a:extLst>
          </p:cNvPr>
          <p:cNvPicPr>
            <a:picLocks noChangeAspect="1"/>
          </p:cNvPicPr>
          <p:nvPr/>
        </p:nvPicPr>
        <p:blipFill rotWithShape="1">
          <a:blip r:embed="rId5"/>
          <a:srcRect l="10660" r="13189" b="-1"/>
          <a:stretch/>
        </p:blipFill>
        <p:spPr>
          <a:xfrm>
            <a:off x="20" y="10"/>
            <a:ext cx="12191980" cy="4242806"/>
          </a:xfrm>
          <a:prstGeom prst="rect">
            <a:avLst/>
          </a:prstGeom>
        </p:spPr>
      </p:pic>
      <p:sp>
        <p:nvSpPr>
          <p:cNvPr id="10" name="Rectangle 9">
            <a:extLst>
              <a:ext uri="{FF2B5EF4-FFF2-40B4-BE49-F238E27FC236}">
                <a16:creationId xmlns:a16="http://schemas.microsoft.com/office/drawing/2014/main" id="{17928EA2-88ED-424C-A811-B45B398F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304F0B90-9D71-4D15-94CC-B9E1F445B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78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ECA2F82F-8327-8A9D-0B40-BA8B2EBFD3F5}"/>
              </a:ext>
            </a:extLst>
          </p:cNvPr>
          <p:cNvSpPr>
            <a:spLocks noGrp="1"/>
          </p:cNvSpPr>
          <p:nvPr>
            <p:ph type="ctrTitle"/>
          </p:nvPr>
        </p:nvSpPr>
        <p:spPr>
          <a:xfrm>
            <a:off x="800100" y="4814047"/>
            <a:ext cx="10591800" cy="1018170"/>
          </a:xfrm>
          <a:noFill/>
          <a:ln>
            <a:solidFill>
              <a:schemeClr val="tx1"/>
            </a:solidFill>
          </a:ln>
        </p:spPr>
        <p:txBody>
          <a:bodyPr>
            <a:normAutofit fontScale="90000"/>
          </a:bodyPr>
          <a:lstStyle/>
          <a:p>
            <a:r>
              <a:rPr lang="en-US" sz="3200" dirty="0">
                <a:solidFill>
                  <a:srgbClr val="FFFFFF"/>
                </a:solidFill>
              </a:rPr>
              <a:t>2024 South Carolina Agriculture</a:t>
            </a:r>
            <a:br>
              <a:rPr lang="en-US" sz="3200" dirty="0">
                <a:solidFill>
                  <a:srgbClr val="FFFFFF"/>
                </a:solidFill>
              </a:rPr>
            </a:br>
            <a:r>
              <a:rPr lang="en-US" sz="3200" dirty="0">
                <a:solidFill>
                  <a:srgbClr val="FFFFFF"/>
                </a:solidFill>
              </a:rPr>
              <a:t>Business Plan Assistance</a:t>
            </a:r>
          </a:p>
        </p:txBody>
      </p:sp>
      <p:sp>
        <p:nvSpPr>
          <p:cNvPr id="3" name="Subtitle 2">
            <a:extLst>
              <a:ext uri="{FF2B5EF4-FFF2-40B4-BE49-F238E27FC236}">
                <a16:creationId xmlns:a16="http://schemas.microsoft.com/office/drawing/2014/main" id="{195E763B-D51E-FFA8-57F7-D7D353DA022A}"/>
              </a:ext>
            </a:extLst>
          </p:cNvPr>
          <p:cNvSpPr>
            <a:spLocks noGrp="1"/>
          </p:cNvSpPr>
          <p:nvPr>
            <p:ph type="subTitle" idx="1"/>
          </p:nvPr>
        </p:nvSpPr>
        <p:spPr>
          <a:xfrm>
            <a:off x="1600200" y="5968106"/>
            <a:ext cx="8991600" cy="435342"/>
          </a:xfrm>
        </p:spPr>
        <p:txBody>
          <a:bodyPr>
            <a:normAutofit/>
          </a:bodyPr>
          <a:lstStyle/>
          <a:p>
            <a:r>
              <a:rPr lang="en-US">
                <a:solidFill>
                  <a:srgbClr val="FFFFFF"/>
                </a:solidFill>
              </a:rPr>
              <a:t>By: Matson Consulting</a:t>
            </a:r>
          </a:p>
        </p:txBody>
      </p:sp>
      <p:pic>
        <p:nvPicPr>
          <p:cNvPr id="8" name="Audio 7">
            <a:extLst>
              <a:ext uri="{FF2B5EF4-FFF2-40B4-BE49-F238E27FC236}">
                <a16:creationId xmlns:a16="http://schemas.microsoft.com/office/drawing/2014/main" id="{95B52544-516A-E848-3C2B-8474DCCB3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7612173"/>
      </p:ext>
    </p:extLst>
  </p:cSld>
  <p:clrMapOvr>
    <a:masterClrMapping/>
  </p:clrMapOvr>
  <mc:AlternateContent xmlns:mc="http://schemas.openxmlformats.org/markup-compatibility/2006" xmlns:p14="http://schemas.microsoft.com/office/powerpoint/2010/main">
    <mc:Choice Requires="p14">
      <p:transition spd="slow" p14:dur="2000" advTm="5979"/>
    </mc:Choice>
    <mc:Fallback xmlns="">
      <p:transition spd="slow" advTm="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A field of plants with the sun shining through&#10;&#10;Description automatically generated">
            <a:extLst>
              <a:ext uri="{FF2B5EF4-FFF2-40B4-BE49-F238E27FC236}">
                <a16:creationId xmlns:a16="http://schemas.microsoft.com/office/drawing/2014/main" id="{664DE31B-EF85-5AF4-8E05-01E941DBDAE3}"/>
              </a:ext>
            </a:extLst>
          </p:cNvPr>
          <p:cNvPicPr>
            <a:picLocks noChangeAspect="1" noChangeArrowheads="1"/>
          </p:cNvPicPr>
          <p:nvPr/>
        </p:nvPicPr>
        <p:blipFill rotWithShape="1">
          <a:blip r:embed="rId5">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EF2D-5BC0-5449-589F-36BCB974F92D}"/>
              </a:ext>
            </a:extLst>
          </p:cNvPr>
          <p:cNvSpPr>
            <a:spLocks noGrp="1"/>
          </p:cNvSpPr>
          <p:nvPr>
            <p:ph type="title"/>
          </p:nvPr>
        </p:nvSpPr>
        <p:spPr>
          <a:xfrm>
            <a:off x="2231136" y="964692"/>
            <a:ext cx="7729728" cy="1188720"/>
          </a:xfrm>
          <a:prstGeom prst="rect">
            <a:avLst/>
          </a:prstGeom>
          <a:noFill/>
          <a:ln>
            <a:solidFill>
              <a:schemeClr val="tx1"/>
            </a:solidFill>
          </a:ln>
        </p:spPr>
        <p:txBody>
          <a:bodyPr>
            <a:normAutofit/>
          </a:bodyPr>
          <a:lstStyle/>
          <a:p>
            <a:r>
              <a:rPr lang="en-US">
                <a:solidFill>
                  <a:schemeClr val="tx1"/>
                </a:solidFill>
              </a:rPr>
              <a:t>What is a business plan</a:t>
            </a:r>
          </a:p>
        </p:txBody>
      </p:sp>
      <p:sp>
        <p:nvSpPr>
          <p:cNvPr id="3" name="Content Placeholder 2">
            <a:extLst>
              <a:ext uri="{FF2B5EF4-FFF2-40B4-BE49-F238E27FC236}">
                <a16:creationId xmlns:a16="http://schemas.microsoft.com/office/drawing/2014/main" id="{B45C7E29-544A-02AC-4AD6-B70CF6DDE92A}"/>
              </a:ext>
            </a:extLst>
          </p:cNvPr>
          <p:cNvSpPr>
            <a:spLocks noGrp="1"/>
          </p:cNvSpPr>
          <p:nvPr>
            <p:ph idx="1"/>
          </p:nvPr>
        </p:nvSpPr>
        <p:spPr>
          <a:xfrm>
            <a:off x="4177283" y="2709746"/>
            <a:ext cx="3837433" cy="1994843"/>
          </a:xfrm>
        </p:spPr>
        <p:txBody>
          <a:bodyPr>
            <a:normAutofit fontScale="92500" lnSpcReduction="10000"/>
          </a:bodyPr>
          <a:lstStyle/>
          <a:p>
            <a:pPr marL="0" indent="0">
              <a:buNone/>
            </a:pPr>
            <a:r>
              <a:rPr lang="en-US" sz="2200"/>
              <a:t>A roadmap that outlines:</a:t>
            </a:r>
          </a:p>
          <a:p>
            <a:r>
              <a:rPr lang="en-US" sz="2200"/>
              <a:t>What your business is</a:t>
            </a:r>
          </a:p>
          <a:p>
            <a:r>
              <a:rPr lang="en-US" sz="2200"/>
              <a:t>Your goals (short and long term)</a:t>
            </a:r>
          </a:p>
          <a:p>
            <a:r>
              <a:rPr lang="en-US" sz="2200"/>
              <a:t>How you will make money</a:t>
            </a:r>
          </a:p>
          <a:p>
            <a:r>
              <a:rPr lang="en-US" sz="2200"/>
              <a:t>How you will grow</a:t>
            </a:r>
          </a:p>
          <a:p>
            <a:endParaRPr lang="en-US"/>
          </a:p>
        </p:txBody>
      </p:sp>
      <p:pic>
        <p:nvPicPr>
          <p:cNvPr id="13" name="Audio 12">
            <a:extLst>
              <a:ext uri="{FF2B5EF4-FFF2-40B4-BE49-F238E27FC236}">
                <a16:creationId xmlns:a16="http://schemas.microsoft.com/office/drawing/2014/main" id="{44DB8BDF-987F-4359-D98C-8015510F2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0095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897"/>
    </mc:Choice>
    <mc:Fallback xmlns="">
      <p:transition spd="slow" advTm="2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F65E555E-71C7-1F4C-71E5-57FA7A388C4B}"/>
              </a:ext>
            </a:extLst>
          </p:cNvPr>
          <p:cNvPicPr>
            <a:picLocks noGrp="1" noChangeAspect="1"/>
          </p:cNvPicPr>
          <p:nvPr>
            <p:ph sz="quarter" idx="4"/>
          </p:nvPr>
        </p:nvPicPr>
        <p:blipFill rotWithShape="1">
          <a:blip r:embed="rId5">
            <a:alphaModFix amt="70000"/>
            <a:extLst>
              <a:ext uri="{837473B0-CC2E-450A-ABE3-18F120FF3D39}">
                <a1611:picAttrSrcUrl xmlns:a1611="http://schemas.microsoft.com/office/drawing/2016/11/main" r:id="rId6"/>
              </a:ext>
            </a:extLst>
          </a:blip>
          <a:srcRect b="16427"/>
          <a:stretch/>
        </p:blipFill>
        <p:spPr>
          <a:xfrm>
            <a:off x="20" y="10"/>
            <a:ext cx="12191980" cy="6857990"/>
          </a:xfrm>
          <a:prstGeom prst="rect">
            <a:avLst/>
          </a:prstGeom>
        </p:spPr>
      </p:pic>
      <p:sp>
        <p:nvSpPr>
          <p:cNvPr id="6" name="Title 5">
            <a:extLst>
              <a:ext uri="{FF2B5EF4-FFF2-40B4-BE49-F238E27FC236}">
                <a16:creationId xmlns:a16="http://schemas.microsoft.com/office/drawing/2014/main" id="{6E1BACA8-1E25-3F60-5036-13AF2C367A00}"/>
              </a:ext>
            </a:extLst>
          </p:cNvPr>
          <p:cNvSpPr>
            <a:spLocks noGrp="1"/>
          </p:cNvSpPr>
          <p:nvPr>
            <p:ph type="title"/>
          </p:nvPr>
        </p:nvSpPr>
        <p:spPr>
          <a:xfrm>
            <a:off x="2231136" y="964692"/>
            <a:ext cx="7729728" cy="944790"/>
          </a:xfrm>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lIns="182880" tIns="182880" rIns="182880" bIns="182880" rtlCol="0" anchor="ctr">
            <a:normAutofit fontScale="90000"/>
          </a:bodyPr>
          <a:lstStyle/>
          <a:p>
            <a:r>
              <a:rPr lang="en-US">
                <a:solidFill>
                  <a:schemeClr val="tx1"/>
                </a:solidFill>
              </a:rPr>
              <a:t>For example: </a:t>
            </a:r>
            <a:br>
              <a:rPr lang="en-US">
                <a:solidFill>
                  <a:schemeClr val="tx1"/>
                </a:solidFill>
              </a:rPr>
            </a:br>
            <a:r>
              <a:rPr lang="en-US">
                <a:solidFill>
                  <a:schemeClr val="tx1"/>
                </a:solidFill>
              </a:rPr>
              <a:t>a Lawn care business</a:t>
            </a:r>
          </a:p>
        </p:txBody>
      </p:sp>
      <p:graphicFrame>
        <p:nvGraphicFramePr>
          <p:cNvPr id="16" name="Text Placeholder 4">
            <a:extLst>
              <a:ext uri="{FF2B5EF4-FFF2-40B4-BE49-F238E27FC236}">
                <a16:creationId xmlns:a16="http://schemas.microsoft.com/office/drawing/2014/main" id="{3059B632-E6FC-06DF-1580-3BE487DB11E5}"/>
              </a:ext>
            </a:extLst>
          </p:cNvPr>
          <p:cNvGraphicFramePr/>
          <p:nvPr>
            <p:extLst>
              <p:ext uri="{D42A27DB-BD31-4B8C-83A1-F6EECF244321}">
                <p14:modId xmlns:p14="http://schemas.microsoft.com/office/powerpoint/2010/main" val="1364943184"/>
              </p:ext>
            </p:extLst>
          </p:nvPr>
        </p:nvGraphicFramePr>
        <p:xfrm>
          <a:off x="2231136" y="2732210"/>
          <a:ext cx="7729728" cy="3036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extLst>
              <a:ext uri="{FF2B5EF4-FFF2-40B4-BE49-F238E27FC236}">
                <a16:creationId xmlns:a16="http://schemas.microsoft.com/office/drawing/2014/main" id="{392A6F81-D4A7-3345-37DD-8221F0E2D9B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2111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127"/>
    </mc:Choice>
    <mc:Fallback xmlns="">
      <p:transition spd="slow" advTm="4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B1E30-7482-4696-93E5-D4CF63C0C743}"/>
              </a:ext>
            </a:extLst>
          </p:cNvPr>
          <p:cNvSpPr>
            <a:spLocks noGrp="1"/>
          </p:cNvSpPr>
          <p:nvPr>
            <p:ph type="title"/>
          </p:nvPr>
        </p:nvSpPr>
        <p:spPr>
          <a:xfrm>
            <a:off x="619504" y="1822673"/>
            <a:ext cx="3415288" cy="3212654"/>
          </a:xfrm>
          <a:noFill/>
          <a:ln>
            <a:solidFill>
              <a:schemeClr val="bg1"/>
            </a:solidFill>
          </a:ln>
        </p:spPr>
        <p:txBody>
          <a:bodyPr vert="horz" lIns="274320" tIns="182880" rIns="274320" bIns="182880" rtlCol="0" anchor="ctr" anchorCtr="1">
            <a:normAutofit/>
          </a:bodyPr>
          <a:lstStyle/>
          <a:p>
            <a:r>
              <a:rPr lang="en-US" sz="2100">
                <a:solidFill>
                  <a:schemeClr val="bg1"/>
                </a:solidFill>
              </a:rPr>
              <a:t>What is your product/Service</a:t>
            </a:r>
          </a:p>
        </p:txBody>
      </p:sp>
      <p:pic>
        <p:nvPicPr>
          <p:cNvPr id="11" name="Picture 10" descr="Different colored tulips">
            <a:extLst>
              <a:ext uri="{FF2B5EF4-FFF2-40B4-BE49-F238E27FC236}">
                <a16:creationId xmlns:a16="http://schemas.microsoft.com/office/drawing/2014/main" id="{E92B0049-4EA7-51EE-21B4-29D39BACE12B}"/>
              </a:ext>
            </a:extLst>
          </p:cNvPr>
          <p:cNvPicPr>
            <a:picLocks noChangeAspect="1"/>
          </p:cNvPicPr>
          <p:nvPr/>
        </p:nvPicPr>
        <p:blipFill rotWithShape="1">
          <a:blip r:embed="rId5"/>
          <a:srcRect r="4351" b="-2"/>
          <a:stretch/>
        </p:blipFill>
        <p:spPr>
          <a:xfrm>
            <a:off x="4649234" y="10"/>
            <a:ext cx="3775438" cy="2910508"/>
          </a:xfrm>
          <a:prstGeom prst="rect">
            <a:avLst/>
          </a:prstGeom>
        </p:spPr>
      </p:pic>
      <p:pic>
        <p:nvPicPr>
          <p:cNvPr id="7" name="Content Placeholder 6" descr="Turf of partially unrolled grass on bare soil, adjacent to laid grass, with trees in distance">
            <a:extLst>
              <a:ext uri="{FF2B5EF4-FFF2-40B4-BE49-F238E27FC236}">
                <a16:creationId xmlns:a16="http://schemas.microsoft.com/office/drawing/2014/main" id="{0797E434-6C4A-E4AD-2CFE-7DDF58BC1806}"/>
              </a:ext>
            </a:extLst>
          </p:cNvPr>
          <p:cNvPicPr>
            <a:picLocks noGrp="1" noChangeAspect="1"/>
          </p:cNvPicPr>
          <p:nvPr>
            <p:ph sz="half" idx="2"/>
          </p:nvPr>
        </p:nvPicPr>
        <p:blipFill rotWithShape="1">
          <a:blip r:embed="rId6"/>
          <a:srcRect t="8136" r="-1" b="8135"/>
          <a:stretch/>
        </p:blipFill>
        <p:spPr>
          <a:xfrm>
            <a:off x="4649234" y="2910509"/>
            <a:ext cx="7537702" cy="3937009"/>
          </a:xfrm>
          <a:prstGeom prst="rect">
            <a:avLst/>
          </a:prstGeom>
        </p:spPr>
      </p:pic>
      <p:pic>
        <p:nvPicPr>
          <p:cNvPr id="9" name="Picture 8">
            <a:extLst>
              <a:ext uri="{FF2B5EF4-FFF2-40B4-BE49-F238E27FC236}">
                <a16:creationId xmlns:a16="http://schemas.microsoft.com/office/drawing/2014/main" id="{4E6175F3-2C39-A024-B2FA-219A8D09DC63}"/>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81" r="4851" b="-5"/>
          <a:stretch/>
        </p:blipFill>
        <p:spPr>
          <a:xfrm>
            <a:off x="8424672" y="1"/>
            <a:ext cx="3767328" cy="2910508"/>
          </a:xfrm>
          <a:prstGeom prst="rect">
            <a:avLst/>
          </a:prstGeom>
        </p:spPr>
      </p:pic>
      <p:pic>
        <p:nvPicPr>
          <p:cNvPr id="13" name="Audio 12">
            <a:extLst>
              <a:ext uri="{FF2B5EF4-FFF2-40B4-BE49-F238E27FC236}">
                <a16:creationId xmlns:a16="http://schemas.microsoft.com/office/drawing/2014/main" id="{9BF82A24-092B-C57D-4C4D-38ADD2DF03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669422"/>
      </p:ext>
    </p:extLst>
  </p:cSld>
  <p:clrMapOvr>
    <a:masterClrMapping/>
  </p:clrMapOvr>
  <mc:AlternateContent xmlns:mc="http://schemas.openxmlformats.org/markup-compatibility/2006" xmlns:p14="http://schemas.microsoft.com/office/powerpoint/2010/main">
    <mc:Choice Requires="p14">
      <p:transition spd="slow" p14:dur="2000" advTm="21085"/>
    </mc:Choice>
    <mc:Fallback xmlns="">
      <p:transition spd="slow" advTm="2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yellow flowers&#10;&#10;Description automatically generated">
            <a:extLst>
              <a:ext uri="{FF2B5EF4-FFF2-40B4-BE49-F238E27FC236}">
                <a16:creationId xmlns:a16="http://schemas.microsoft.com/office/drawing/2014/main" id="{D261643C-3838-EAAC-2D2E-11649FBA976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1823" r="1120"/>
          <a:stretch/>
        </p:blipFill>
        <p:spPr>
          <a:xfrm>
            <a:off x="-139700" y="0"/>
            <a:ext cx="12331700" cy="6858000"/>
          </a:xfrm>
          <a:prstGeom prst="rect">
            <a:avLst/>
          </a:prstGeom>
        </p:spPr>
      </p:pic>
      <p:sp>
        <p:nvSpPr>
          <p:cNvPr id="2" name="Title 1">
            <a:extLst>
              <a:ext uri="{FF2B5EF4-FFF2-40B4-BE49-F238E27FC236}">
                <a16:creationId xmlns:a16="http://schemas.microsoft.com/office/drawing/2014/main" id="{62754E6C-0293-4DB2-76D7-4C02BAA6372D}"/>
              </a:ext>
            </a:extLst>
          </p:cNvPr>
          <p:cNvSpPr>
            <a:spLocks noGrp="1"/>
          </p:cNvSpPr>
          <p:nvPr>
            <p:ph type="title"/>
          </p:nvPr>
        </p:nvSpPr>
        <p:spPr>
          <a:solidFill>
            <a:schemeClr val="accent2">
              <a:lumMod val="40000"/>
              <a:lumOff val="60000"/>
            </a:schemeClr>
          </a:solidFill>
        </p:spPr>
        <p:txBody>
          <a:bodyPr/>
          <a:lstStyle/>
          <a:p>
            <a:r>
              <a:rPr lang="en-US"/>
              <a:t>Strengths &amp; weaknesses</a:t>
            </a:r>
          </a:p>
        </p:txBody>
      </p:sp>
      <p:sp>
        <p:nvSpPr>
          <p:cNvPr id="3" name="Content Placeholder 2">
            <a:extLst>
              <a:ext uri="{FF2B5EF4-FFF2-40B4-BE49-F238E27FC236}">
                <a16:creationId xmlns:a16="http://schemas.microsoft.com/office/drawing/2014/main" id="{72E49244-BD9F-2836-B111-4B4C3A4417BC}"/>
              </a:ext>
            </a:extLst>
          </p:cNvPr>
          <p:cNvSpPr>
            <a:spLocks noGrp="1"/>
          </p:cNvSpPr>
          <p:nvPr>
            <p:ph sz="half" idx="1"/>
          </p:nvPr>
        </p:nvSpPr>
        <p:spPr>
          <a:xfrm>
            <a:off x="1581912" y="2638044"/>
            <a:ext cx="4270247" cy="2066545"/>
          </a:xfrm>
          <a:solidFill>
            <a:schemeClr val="accent2">
              <a:lumMod val="40000"/>
              <a:lumOff val="60000"/>
            </a:schemeClr>
          </a:solidFill>
          <a:ln w="19050">
            <a:solidFill>
              <a:schemeClr val="tx1"/>
            </a:solidFill>
          </a:ln>
        </p:spPr>
        <p:txBody>
          <a:bodyPr/>
          <a:lstStyle/>
          <a:p>
            <a:pPr marL="0" indent="0" algn="ctr">
              <a:buNone/>
            </a:pPr>
            <a:r>
              <a:rPr lang="en-US">
                <a:solidFill>
                  <a:schemeClr val="tx1"/>
                </a:solidFill>
              </a:rPr>
              <a:t>Strengths</a:t>
            </a:r>
          </a:p>
          <a:p>
            <a:pPr>
              <a:buFont typeface="Wingdings" pitchFamily="2" charset="2"/>
              <a:buChar char="Ø"/>
            </a:pPr>
            <a:r>
              <a:rPr lang="en-US">
                <a:solidFill>
                  <a:schemeClr val="tx1"/>
                </a:solidFill>
              </a:rPr>
              <a:t>What you do well</a:t>
            </a:r>
          </a:p>
          <a:p>
            <a:pPr>
              <a:buFont typeface="Wingdings" pitchFamily="2" charset="2"/>
              <a:buChar char="Ø"/>
            </a:pPr>
            <a:r>
              <a:rPr lang="en-US">
                <a:solidFill>
                  <a:schemeClr val="tx1"/>
                </a:solidFill>
              </a:rPr>
              <a:t>What separates your business from others</a:t>
            </a:r>
          </a:p>
          <a:p>
            <a:pPr>
              <a:buFont typeface="Wingdings" pitchFamily="2" charset="2"/>
              <a:buChar char="Ø"/>
            </a:pPr>
            <a:r>
              <a:rPr lang="en-US">
                <a:solidFill>
                  <a:schemeClr val="tx1"/>
                </a:solidFill>
              </a:rPr>
              <a:t>Internal and external resources</a:t>
            </a:r>
          </a:p>
          <a:p>
            <a:pPr marL="0" indent="0">
              <a:buNone/>
            </a:pPr>
            <a:endParaRPr lang="en-US"/>
          </a:p>
        </p:txBody>
      </p:sp>
      <p:sp>
        <p:nvSpPr>
          <p:cNvPr id="4" name="Content Placeholder 3">
            <a:extLst>
              <a:ext uri="{FF2B5EF4-FFF2-40B4-BE49-F238E27FC236}">
                <a16:creationId xmlns:a16="http://schemas.microsoft.com/office/drawing/2014/main" id="{16594850-65FA-F4B8-0FE4-FC0C1FE7BCD6}"/>
              </a:ext>
            </a:extLst>
          </p:cNvPr>
          <p:cNvSpPr>
            <a:spLocks noGrp="1"/>
          </p:cNvSpPr>
          <p:nvPr>
            <p:ph sz="half" idx="2"/>
          </p:nvPr>
        </p:nvSpPr>
        <p:spPr>
          <a:xfrm>
            <a:off x="6338315" y="2638044"/>
            <a:ext cx="4270247" cy="2066545"/>
          </a:xfrm>
          <a:solidFill>
            <a:schemeClr val="accent2">
              <a:lumMod val="40000"/>
              <a:lumOff val="60000"/>
            </a:schemeClr>
          </a:solidFill>
          <a:ln w="19050">
            <a:solidFill>
              <a:schemeClr val="tx1"/>
            </a:solidFill>
          </a:ln>
        </p:spPr>
        <p:txBody>
          <a:bodyPr/>
          <a:lstStyle/>
          <a:p>
            <a:pPr marL="0" indent="0" algn="ctr">
              <a:buNone/>
            </a:pPr>
            <a:r>
              <a:rPr lang="en-US">
                <a:solidFill>
                  <a:schemeClr val="tx1"/>
                </a:solidFill>
              </a:rPr>
              <a:t>Weaknesses</a:t>
            </a:r>
          </a:p>
          <a:p>
            <a:pPr>
              <a:buFont typeface="Wingdings" pitchFamily="2" charset="2"/>
              <a:buChar char="Ø"/>
            </a:pPr>
            <a:r>
              <a:rPr lang="en-US">
                <a:solidFill>
                  <a:schemeClr val="tx1"/>
                </a:solidFill>
              </a:rPr>
              <a:t>Things your business lacks</a:t>
            </a:r>
          </a:p>
          <a:p>
            <a:pPr>
              <a:buFont typeface="Wingdings" pitchFamily="2" charset="2"/>
              <a:buChar char="Ø"/>
            </a:pPr>
            <a:r>
              <a:rPr lang="en-US">
                <a:solidFill>
                  <a:schemeClr val="tx1"/>
                </a:solidFill>
              </a:rPr>
              <a:t>What other businesses do better than you</a:t>
            </a:r>
          </a:p>
          <a:p>
            <a:pPr>
              <a:buFont typeface="Wingdings" pitchFamily="2" charset="2"/>
              <a:buChar char="Ø"/>
            </a:pPr>
            <a:r>
              <a:rPr lang="en-US">
                <a:solidFill>
                  <a:schemeClr val="tx1"/>
                </a:solidFill>
              </a:rPr>
              <a:t>Limited resources</a:t>
            </a:r>
          </a:p>
        </p:txBody>
      </p:sp>
      <p:pic>
        <p:nvPicPr>
          <p:cNvPr id="16" name="Audio 15">
            <a:extLst>
              <a:ext uri="{FF2B5EF4-FFF2-40B4-BE49-F238E27FC236}">
                <a16:creationId xmlns:a16="http://schemas.microsoft.com/office/drawing/2014/main" id="{76E80F2E-E1E6-87B1-A1CF-774D5A1C43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3524741"/>
      </p:ext>
    </p:extLst>
  </p:cSld>
  <p:clrMapOvr>
    <a:masterClrMapping/>
  </p:clrMapOvr>
  <mc:AlternateContent xmlns:mc="http://schemas.openxmlformats.org/markup-compatibility/2006" xmlns:p14="http://schemas.microsoft.com/office/powerpoint/2010/main">
    <mc:Choice Requires="p14">
      <p:transition spd="slow" p14:dur="2000" advTm="28522"/>
    </mc:Choice>
    <mc:Fallback xmlns="">
      <p:transition spd="slow" advTm="2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122" name="Picture 2">
            <a:hlinkClick r:id="rId5"/>
            <a:extLst>
              <a:ext uri="{FF2B5EF4-FFF2-40B4-BE49-F238E27FC236}">
                <a16:creationId xmlns:a16="http://schemas.microsoft.com/office/drawing/2014/main" id="{AA8A971A-CB34-CFE3-4DBA-258F9A051C33}"/>
              </a:ext>
            </a:extLst>
          </p:cNvPr>
          <p:cNvPicPr>
            <a:picLocks noChangeAspect="1" noChangeArrowheads="1"/>
          </p:cNvPicPr>
          <p:nvPr/>
        </p:nvPicPr>
        <p:blipFill>
          <a:blip r:embed="rId6">
            <a:extLst>
              <a:ext uri="{837473B0-CC2E-450A-ABE3-18F120FF3D39}">
                <a1611:picAttrSrcUrl xmlns:a1611="http://schemas.microsoft.com/office/drawing/2016/11/main" r:id="rId7"/>
              </a:ext>
            </a:extLst>
          </a:blip>
          <a:srcRect/>
          <a:stretch/>
        </p:blipFill>
        <p:spPr bwMode="auto">
          <a:xfrm>
            <a:off x="372473" y="1144831"/>
            <a:ext cx="6333127" cy="5492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34384C-0AF0-7EAA-ED33-AAF77DA013E9}"/>
              </a:ext>
            </a:extLst>
          </p:cNvPr>
          <p:cNvSpPr>
            <a:spLocks noGrp="1"/>
          </p:cNvSpPr>
          <p:nvPr>
            <p:ph type="title"/>
          </p:nvPr>
        </p:nvSpPr>
        <p:spPr>
          <a:xfrm>
            <a:off x="2430272" y="550471"/>
            <a:ext cx="7729728" cy="1188720"/>
          </a:xfrm>
          <a:solidFill>
            <a:schemeClr val="accent2">
              <a:lumMod val="40000"/>
              <a:lumOff val="60000"/>
            </a:schemeClr>
          </a:solidFill>
        </p:spPr>
        <p:txBody>
          <a:bodyPr/>
          <a:lstStyle/>
          <a:p>
            <a:r>
              <a:rPr lang="en-US"/>
              <a:t>Opportunities &amp; Threats</a:t>
            </a:r>
          </a:p>
        </p:txBody>
      </p:sp>
      <p:sp>
        <p:nvSpPr>
          <p:cNvPr id="3" name="Content Placeholder 2">
            <a:extLst>
              <a:ext uri="{FF2B5EF4-FFF2-40B4-BE49-F238E27FC236}">
                <a16:creationId xmlns:a16="http://schemas.microsoft.com/office/drawing/2014/main" id="{DA5CF77C-C577-7B7C-14DA-E3C1ABE6BE49}"/>
              </a:ext>
            </a:extLst>
          </p:cNvPr>
          <p:cNvSpPr>
            <a:spLocks noGrp="1"/>
          </p:cNvSpPr>
          <p:nvPr>
            <p:ph sz="half" idx="1"/>
          </p:nvPr>
        </p:nvSpPr>
        <p:spPr>
          <a:xfrm>
            <a:off x="7549280" y="2117193"/>
            <a:ext cx="4270247" cy="1763627"/>
          </a:xfrm>
          <a:solidFill>
            <a:schemeClr val="accent2">
              <a:lumMod val="40000"/>
              <a:lumOff val="60000"/>
            </a:schemeClr>
          </a:solidFill>
        </p:spPr>
        <p:txBody>
          <a:bodyPr/>
          <a:lstStyle/>
          <a:p>
            <a:pPr marL="0" indent="0" algn="ctr">
              <a:buNone/>
            </a:pPr>
            <a:r>
              <a:rPr lang="en-US" dirty="0"/>
              <a:t>Opportunities</a:t>
            </a:r>
          </a:p>
          <a:p>
            <a:pPr>
              <a:buFont typeface="Wingdings" pitchFamily="2" charset="2"/>
              <a:buChar char="Ø"/>
            </a:pPr>
            <a:r>
              <a:rPr lang="en-US" dirty="0"/>
              <a:t>Few competitors</a:t>
            </a:r>
          </a:p>
          <a:p>
            <a:pPr>
              <a:buFont typeface="Wingdings" pitchFamily="2" charset="2"/>
              <a:buChar char="Ø"/>
            </a:pPr>
            <a:r>
              <a:rPr lang="en-US" dirty="0"/>
              <a:t>Emerging need for your product/service</a:t>
            </a:r>
          </a:p>
          <a:p>
            <a:pPr>
              <a:buFont typeface="Wingdings" pitchFamily="2" charset="2"/>
              <a:buChar char="Ø"/>
            </a:pPr>
            <a:r>
              <a:rPr lang="en-US" dirty="0"/>
              <a:t>Large positive media coverage</a:t>
            </a:r>
          </a:p>
          <a:p>
            <a:pPr>
              <a:buFont typeface="Wingdings" pitchFamily="2" charset="2"/>
              <a:buChar char="Ø"/>
            </a:pPr>
            <a:endParaRPr lang="en-US" dirty="0"/>
          </a:p>
        </p:txBody>
      </p:sp>
      <p:sp>
        <p:nvSpPr>
          <p:cNvPr id="4" name="Content Placeholder 3">
            <a:extLst>
              <a:ext uri="{FF2B5EF4-FFF2-40B4-BE49-F238E27FC236}">
                <a16:creationId xmlns:a16="http://schemas.microsoft.com/office/drawing/2014/main" id="{B8EEB84A-F434-65E6-1C98-0D0985CA12A7}"/>
              </a:ext>
            </a:extLst>
          </p:cNvPr>
          <p:cNvSpPr>
            <a:spLocks noGrp="1"/>
          </p:cNvSpPr>
          <p:nvPr>
            <p:ph sz="half" idx="2"/>
          </p:nvPr>
        </p:nvSpPr>
        <p:spPr>
          <a:xfrm>
            <a:off x="7549279" y="4225513"/>
            <a:ext cx="4270247" cy="1763627"/>
          </a:xfrm>
          <a:solidFill>
            <a:schemeClr val="accent2">
              <a:lumMod val="40000"/>
              <a:lumOff val="60000"/>
            </a:schemeClr>
          </a:solidFill>
        </p:spPr>
        <p:txBody>
          <a:bodyPr/>
          <a:lstStyle/>
          <a:p>
            <a:pPr marL="0" indent="0" algn="ctr">
              <a:buNone/>
            </a:pPr>
            <a:r>
              <a:rPr lang="en-US"/>
              <a:t>Threats</a:t>
            </a:r>
          </a:p>
          <a:p>
            <a:pPr>
              <a:buFont typeface="Wingdings" pitchFamily="2" charset="2"/>
              <a:buChar char="Ø"/>
            </a:pPr>
            <a:r>
              <a:rPr lang="en-US"/>
              <a:t>Emerging competitors</a:t>
            </a:r>
          </a:p>
          <a:p>
            <a:pPr>
              <a:buFont typeface="Wingdings" pitchFamily="2" charset="2"/>
              <a:buChar char="Ø"/>
            </a:pPr>
            <a:r>
              <a:rPr lang="en-US"/>
              <a:t>Changing environment</a:t>
            </a:r>
          </a:p>
          <a:p>
            <a:pPr>
              <a:buFont typeface="Wingdings" pitchFamily="2" charset="2"/>
              <a:buChar char="Ø"/>
            </a:pPr>
            <a:r>
              <a:rPr lang="en-US"/>
              <a:t>Negative media coverage</a:t>
            </a:r>
          </a:p>
        </p:txBody>
      </p:sp>
      <p:sp>
        <p:nvSpPr>
          <p:cNvPr id="5" name="TextBox 4">
            <a:extLst>
              <a:ext uri="{FF2B5EF4-FFF2-40B4-BE49-F238E27FC236}">
                <a16:creationId xmlns:a16="http://schemas.microsoft.com/office/drawing/2014/main" id="{3044EA1E-A61C-73B3-EA66-486A78C7FCC5}"/>
              </a:ext>
            </a:extLst>
          </p:cNvPr>
          <p:cNvSpPr txBox="1"/>
          <p:nvPr/>
        </p:nvSpPr>
        <p:spPr>
          <a:xfrm>
            <a:off x="2141838" y="6858000"/>
            <a:ext cx="7908324" cy="230832"/>
          </a:xfrm>
          <a:prstGeom prst="rect">
            <a:avLst/>
          </a:prstGeom>
          <a:noFill/>
        </p:spPr>
        <p:txBody>
          <a:bodyPr wrap="square" rtlCol="0">
            <a:spAutoFit/>
          </a:bodyPr>
          <a:lstStyle/>
          <a:p>
            <a:r>
              <a:rPr lang="en-US" sz="900">
                <a:hlinkClick r:id="rId7" tooltip="http://www.sewcando.com/2019/06/hello-summer-craftastic-monday-link_23.html"/>
              </a:rPr>
              <a:t>This Photo</a:t>
            </a:r>
            <a:r>
              <a:rPr lang="en-US" sz="900"/>
              <a:t> by Unknown Author is licensed under </a:t>
            </a:r>
            <a:r>
              <a:rPr lang="en-US" sz="900">
                <a:hlinkClick r:id="rId8" tooltip="https://creativecommons.org/licenses/by-nc-nd/3.0/"/>
              </a:rPr>
              <a:t>CC BY-NC-ND</a:t>
            </a:r>
            <a:endParaRPr lang="en-US" sz="900"/>
          </a:p>
        </p:txBody>
      </p:sp>
      <p:pic>
        <p:nvPicPr>
          <p:cNvPr id="20" name="Audio 19">
            <a:extLst>
              <a:ext uri="{FF2B5EF4-FFF2-40B4-BE49-F238E27FC236}">
                <a16:creationId xmlns:a16="http://schemas.microsoft.com/office/drawing/2014/main" id="{C3657A3B-D374-3748-CCCF-4C6EEF8BAF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1602249"/>
      </p:ext>
    </p:extLst>
  </p:cSld>
  <p:clrMapOvr>
    <a:masterClrMapping/>
  </p:clrMapOvr>
  <mc:AlternateContent xmlns:mc="http://schemas.openxmlformats.org/markup-compatibility/2006" xmlns:p14="http://schemas.microsoft.com/office/powerpoint/2010/main">
    <mc:Choice Requires="p14">
      <p:transition spd="slow" p14:dur="2000" advTm="64865"/>
    </mc:Choice>
    <mc:Fallback xmlns="">
      <p:transition spd="slow" advTm="6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D4B2D-45C3-BCD0-3BD2-E3F208E4C862}"/>
              </a:ext>
            </a:extLst>
          </p:cNvPr>
          <p:cNvSpPr txBox="1">
            <a:spLocks/>
          </p:cNvSpPr>
          <p:nvPr/>
        </p:nvSpPr>
        <p:spPr>
          <a:xfrm>
            <a:off x="804672" y="2858703"/>
            <a:ext cx="4475892" cy="3042547"/>
          </a:xfrm>
          <a:prstGeom prst="rect">
            <a:avLst/>
          </a:prstGeom>
        </p:spPr>
        <p:txBody>
          <a:bodyPr vert="horz" lIns="91440" tIns="45720" rIns="91440" bIns="45720" rtlCol="0"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lnSpc>
                <a:spcPct val="100000"/>
              </a:lnSpc>
              <a:spcBef>
                <a:spcPts val="1000"/>
              </a:spcBef>
              <a:buClr>
                <a:schemeClr val="accent2"/>
              </a:buClr>
            </a:pPr>
            <a:r>
              <a:rPr lang="en-US" dirty="0">
                <a:solidFill>
                  <a:srgbClr val="FFFFFF"/>
                </a:solidFill>
                <a:latin typeface="+mn-lt"/>
                <a:ea typeface="+mn-ea"/>
                <a:cs typeface="+mn-cs"/>
              </a:rPr>
              <a:t>How are you going to fund your business</a:t>
            </a:r>
          </a:p>
        </p:txBody>
      </p:sp>
      <p:sp>
        <p:nvSpPr>
          <p:cNvPr id="11" name="Rectangle 10">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acks of gold coins">
            <a:extLst>
              <a:ext uri="{FF2B5EF4-FFF2-40B4-BE49-F238E27FC236}">
                <a16:creationId xmlns:a16="http://schemas.microsoft.com/office/drawing/2014/main" id="{07556F59-5655-9407-7D7C-ED004A706B25}"/>
              </a:ext>
            </a:extLst>
          </p:cNvPr>
          <p:cNvPicPr>
            <a:picLocks noChangeAspect="1"/>
          </p:cNvPicPr>
          <p:nvPr/>
        </p:nvPicPr>
        <p:blipFill rotWithShape="1">
          <a:blip r:embed="rId5"/>
          <a:srcRect l="23664" r="16134"/>
          <a:stretch/>
        </p:blipFill>
        <p:spPr>
          <a:xfrm>
            <a:off x="7208520" y="1126397"/>
            <a:ext cx="3867912" cy="4288536"/>
          </a:xfrm>
          <a:prstGeom prst="rect">
            <a:avLst/>
          </a:prstGeom>
          <a:ln w="31750">
            <a:noFill/>
          </a:ln>
        </p:spPr>
      </p:pic>
      <p:pic>
        <p:nvPicPr>
          <p:cNvPr id="7" name="Audio 6">
            <a:extLst>
              <a:ext uri="{FF2B5EF4-FFF2-40B4-BE49-F238E27FC236}">
                <a16:creationId xmlns:a16="http://schemas.microsoft.com/office/drawing/2014/main" id="{874CA961-F7F1-CBC8-464B-BB8EA56591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0432713"/>
      </p:ext>
    </p:extLst>
  </p:cSld>
  <p:clrMapOvr>
    <a:masterClrMapping/>
  </p:clrMapOvr>
  <mc:AlternateContent xmlns:mc="http://schemas.openxmlformats.org/markup-compatibility/2006" xmlns:p14="http://schemas.microsoft.com/office/powerpoint/2010/main">
    <mc:Choice Requires="p14">
      <p:transition spd="slow" p14:dur="2000" advTm="39410"/>
    </mc:Choice>
    <mc:Fallback xmlns="">
      <p:transition spd="slow" advTm="3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ands holding plants">
            <a:hlinkClick r:id="rId5"/>
            <a:extLst>
              <a:ext uri="{FF2B5EF4-FFF2-40B4-BE49-F238E27FC236}">
                <a16:creationId xmlns:a16="http://schemas.microsoft.com/office/drawing/2014/main" id="{E69FD404-D09B-4898-A4C4-0DB7C35DCEF6}"/>
              </a:ext>
            </a:extLst>
          </p:cNvPr>
          <p:cNvPicPr>
            <a:picLocks noChangeAspect="1" noChangeArrowheads="1"/>
          </p:cNvPicPr>
          <p:nvPr/>
        </p:nvPicPr>
        <p:blipFill rotWithShape="1">
          <a:blip r:embed="rId6">
            <a:alphaModFix amt="40000"/>
          </a:blip>
          <a:srcRect t="4741" b="137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D2F488-D1F5-EDEB-45C3-1B50B1002236}"/>
              </a:ext>
            </a:extLst>
          </p:cNvPr>
          <p:cNvSpPr>
            <a:spLocks noGrp="1"/>
          </p:cNvSpPr>
          <p:nvPr>
            <p:ph type="title"/>
          </p:nvPr>
        </p:nvSpPr>
        <p:spPr>
          <a:xfrm>
            <a:off x="2231136" y="1242987"/>
            <a:ext cx="7729728" cy="1188720"/>
          </a:xfrm>
          <a:noFill/>
          <a:ln>
            <a:solidFill>
              <a:srgbClr val="FFFFFF"/>
            </a:solidFill>
          </a:ln>
        </p:spPr>
        <p:txBody>
          <a:bodyPr>
            <a:normAutofit/>
          </a:bodyPr>
          <a:lstStyle/>
          <a:p>
            <a:r>
              <a:rPr lang="en-US">
                <a:solidFill>
                  <a:schemeClr val="tx1"/>
                </a:solidFill>
              </a:rPr>
              <a:t>How will you allocate resources</a:t>
            </a:r>
          </a:p>
        </p:txBody>
      </p:sp>
      <p:sp>
        <p:nvSpPr>
          <p:cNvPr id="3" name="Content Placeholder 2">
            <a:extLst>
              <a:ext uri="{FF2B5EF4-FFF2-40B4-BE49-F238E27FC236}">
                <a16:creationId xmlns:a16="http://schemas.microsoft.com/office/drawing/2014/main" id="{CB7274DF-FFE4-9F07-177B-45BDDD2275FD}"/>
              </a:ext>
            </a:extLst>
          </p:cNvPr>
          <p:cNvSpPr>
            <a:spLocks noGrp="1"/>
          </p:cNvSpPr>
          <p:nvPr>
            <p:ph idx="1"/>
          </p:nvPr>
        </p:nvSpPr>
        <p:spPr>
          <a:xfrm>
            <a:off x="2231136" y="3353662"/>
            <a:ext cx="7729728" cy="3101983"/>
          </a:xfrm>
        </p:spPr>
        <p:txBody>
          <a:bodyPr>
            <a:normAutofit/>
          </a:bodyPr>
          <a:lstStyle/>
          <a:p>
            <a:pPr marL="0" indent="0">
              <a:buNone/>
            </a:pPr>
            <a:r>
              <a:rPr lang="en-US" dirty="0"/>
              <a:t>Financial &amp; Informational Resource Examples:</a:t>
            </a:r>
          </a:p>
          <a:p>
            <a:pPr>
              <a:buFont typeface="Wingdings" pitchFamily="2" charset="2"/>
              <a:buChar char="q"/>
            </a:pPr>
            <a:r>
              <a:rPr lang="en-US" dirty="0"/>
              <a:t>Parent</a:t>
            </a:r>
          </a:p>
          <a:p>
            <a:pPr>
              <a:buFont typeface="Wingdings" pitchFamily="2" charset="2"/>
              <a:buChar char="q"/>
            </a:pPr>
            <a:r>
              <a:rPr lang="en-US" dirty="0"/>
              <a:t>Teacher</a:t>
            </a:r>
          </a:p>
          <a:p>
            <a:pPr>
              <a:buFont typeface="Wingdings" pitchFamily="2" charset="2"/>
              <a:buChar char="q"/>
            </a:pPr>
            <a:r>
              <a:rPr lang="en-US" dirty="0"/>
              <a:t>Someone already in the same business area</a:t>
            </a:r>
          </a:p>
          <a:p>
            <a:pPr>
              <a:buFont typeface="Wingdings" pitchFamily="2" charset="2"/>
              <a:buChar char="q"/>
            </a:pPr>
            <a:r>
              <a:rPr lang="en-US" dirty="0"/>
              <a:t>Research</a:t>
            </a:r>
          </a:p>
          <a:p>
            <a:pPr marL="0" indent="0">
              <a:buNone/>
            </a:pPr>
            <a:endParaRPr lang="en-US" dirty="0"/>
          </a:p>
        </p:txBody>
      </p:sp>
      <p:pic>
        <p:nvPicPr>
          <p:cNvPr id="10" name="Audio 9">
            <a:extLst>
              <a:ext uri="{FF2B5EF4-FFF2-40B4-BE49-F238E27FC236}">
                <a16:creationId xmlns:a16="http://schemas.microsoft.com/office/drawing/2014/main" id="{D9DC52DD-6529-1A30-B322-BC81AB857F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3437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6"/>
    </mc:Choice>
    <mc:Fallback xmlns="">
      <p:transition spd="slow" advTm="2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{AFD47598-8806-CB45-AB6C-C26FAA50D11A}tf10001120</Template>
  <TotalTime>232</TotalTime>
  <Words>917</Words>
  <Application>Microsoft Macintosh PowerPoint</Application>
  <PresentationFormat>Widescreen</PresentationFormat>
  <Paragraphs>59</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Gill Sans MT</vt:lpstr>
      <vt:lpstr>Times New Roman</vt:lpstr>
      <vt:lpstr>Wingdings</vt:lpstr>
      <vt:lpstr>Parcel</vt:lpstr>
      <vt:lpstr>2024 South Carolina Agriculture Business Plan Assistance</vt:lpstr>
      <vt:lpstr>What is a business plan</vt:lpstr>
      <vt:lpstr>For example:  a Lawn care business</vt:lpstr>
      <vt:lpstr>What is your product/Service</vt:lpstr>
      <vt:lpstr>Strengths &amp; weaknesses</vt:lpstr>
      <vt:lpstr>Opportunities &amp; Threats</vt:lpstr>
      <vt:lpstr>PowerPoint Presentation</vt:lpstr>
      <vt:lpstr>How will you allocate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South Carolina Agriculture Career Pathways Program</dc:title>
  <dc:creator>Emilie  Phillips</dc:creator>
  <cp:lastModifiedBy>Finnegan, Stephanie</cp:lastModifiedBy>
  <cp:revision>4</cp:revision>
  <dcterms:created xsi:type="dcterms:W3CDTF">2024-02-20T14:36:35Z</dcterms:created>
  <dcterms:modified xsi:type="dcterms:W3CDTF">2024-08-13T20:15:41Z</dcterms:modified>
</cp:coreProperties>
</file>